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3"/>
  </p:notesMasterIdLst>
  <p:sldIdLst>
    <p:sldId id="268" r:id="rId2"/>
  </p:sldIdLst>
  <p:sldSz cx="9144000" cy="6858000" type="screen4x3"/>
  <p:notesSz cx="9939338" cy="68072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79" autoAdjust="0"/>
    <p:restoredTop sz="94660"/>
  </p:normalViewPr>
  <p:slideViewPr>
    <p:cSldViewPr snapToGrid="0">
      <p:cViewPr varScale="1">
        <p:scale>
          <a:sx n="84" d="100"/>
          <a:sy n="84" d="100"/>
        </p:scale>
        <p:origin x="-1800" y="-78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4131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30863" y="0"/>
            <a:ext cx="4306887" cy="341313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F233001-6042-46FA-AA00-EBA440FAA5D0}" type="datetimeFigureOut">
              <a:rPr lang="ja-JP" altLang="en-US"/>
              <a:pPr>
                <a:defRPr/>
              </a:pPr>
              <a:t>2016/12/21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38525" y="850900"/>
            <a:ext cx="3062288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775" y="3276600"/>
            <a:ext cx="7951788" cy="2679700"/>
          </a:xfrm>
          <a:prstGeom prst="rect">
            <a:avLst/>
          </a:prstGeom>
        </p:spPr>
        <p:txBody>
          <a:bodyPr vert="horz" lIns="92236" tIns="46118" rIns="92236" bIns="46118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888"/>
            <a:ext cx="4306888" cy="341312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30863" y="6465888"/>
            <a:ext cx="4306887" cy="341312"/>
          </a:xfrm>
          <a:prstGeom prst="rect">
            <a:avLst/>
          </a:prstGeom>
        </p:spPr>
        <p:txBody>
          <a:bodyPr vert="horz" wrap="square" lIns="92236" tIns="46118" rIns="92236" bIns="4611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ADE38BC1-CBFC-4EC9-9E21-4D5897819C9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8908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C781-5016-4216-A6A3-806397ABADFC}" type="datetime1">
              <a:rPr lang="ja-JP" altLang="en-US"/>
              <a:pPr>
                <a:defRPr/>
              </a:pPr>
              <a:t>2016/12/21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51819-46A0-4EFA-A750-2D81BEF382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51902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D3293-D77D-499A-AE3B-B53946A8BEB8}" type="datetime1">
              <a:rPr lang="ja-JP" altLang="en-US"/>
              <a:pPr>
                <a:defRPr/>
              </a:pPr>
              <a:t>2016/12/21</a:t>
            </a:fld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08544-7BCD-4EAB-A909-B0A88458956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3417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519863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A2BA2-41E3-4CE0-914F-F38C05F4E9BD}" type="datetime1">
              <a:rPr lang="ja-JP" altLang="en-US"/>
              <a:pPr>
                <a:defRPr/>
              </a:pPr>
              <a:t>2016/12/21</a:t>
            </a:fld>
            <a:endParaRPr lang="ja-JP" alt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3506788" y="6519863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2D014E-274E-4505-880B-708DAE9FB7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1834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>
              <a:defRPr/>
            </a:pPr>
            <a:fld id="{81D22B4B-6E3A-4370-99E2-0BDE5A8A097D}" type="datetime1">
              <a:rPr lang="ja-JP" altLang="en-US"/>
              <a:pPr>
                <a:defRPr/>
              </a:pPr>
              <a:t>2016/12/21</a:t>
            </a:fld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6788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solidFill>
                  <a:srgbClr val="89898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pPr>
              <a:defRPr/>
            </a:pPr>
            <a:fld id="{7337C4EA-EF77-4F61-85E4-CE2A533AA98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2" name="正方形/長方形 1"/>
          <p:cNvSpPr/>
          <p:nvPr userDrawn="1"/>
        </p:nvSpPr>
        <p:spPr>
          <a:xfrm>
            <a:off x="8196263" y="263525"/>
            <a:ext cx="925512" cy="254000"/>
          </a:xfrm>
          <a:prstGeom prst="rect">
            <a:avLst/>
          </a:prstGeom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>
              <a:defRPr/>
            </a:pPr>
            <a:r>
              <a:rPr lang="en-US" altLang="ja-JP" sz="1000" i="1" smtClean="0">
                <a:solidFill>
                  <a:srgbClr val="59595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</a:t>
            </a:r>
            <a:r>
              <a:rPr lang="ja-JP" altLang="en-US" sz="1000" i="1" smtClean="0">
                <a:solidFill>
                  <a:srgbClr val="59595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実施体制</a:t>
            </a:r>
            <a:r>
              <a:rPr lang="ja-JP" altLang="ja-JP" sz="1000" i="1" smtClean="0">
                <a:solidFill>
                  <a:srgbClr val="595959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＞</a:t>
            </a:r>
            <a:endParaRPr lang="ja-JP" altLang="en-US" sz="1000" i="1" smtClean="0">
              <a:solidFill>
                <a:srgbClr val="595959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31" name="テキスト ボックス 8"/>
          <p:cNvSpPr txBox="1">
            <a:spLocks noChangeArrowheads="1"/>
          </p:cNvSpPr>
          <p:nvPr userDrawn="1"/>
        </p:nvSpPr>
        <p:spPr bwMode="auto">
          <a:xfrm>
            <a:off x="8189913" y="28575"/>
            <a:ext cx="9540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>
              <a:defRPr/>
            </a:pPr>
            <a:r>
              <a:rPr lang="ja-JP" altLang="en-US" sz="1200" b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［別添１］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4" r:id="rId2"/>
    <p:sldLayoutId id="214748371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Meiryo UI" pitchFamily="50" charset="-128"/>
          <a:ea typeface="Meiryo UI" pitchFamily="50" charset="-128"/>
          <a:cs typeface="Meiryo UI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/>
          <p:cNvCxnSpPr/>
          <p:nvPr/>
        </p:nvCxnSpPr>
        <p:spPr>
          <a:xfrm>
            <a:off x="0" y="488950"/>
            <a:ext cx="9144000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正方形/長方形 3"/>
          <p:cNvSpPr>
            <a:spLocks noChangeArrowheads="1"/>
          </p:cNvSpPr>
          <p:nvPr/>
        </p:nvSpPr>
        <p:spPr bwMode="auto">
          <a:xfrm>
            <a:off x="3863975" y="28575"/>
            <a:ext cx="1339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1800"/>
              <a:t>事業体制図</a:t>
            </a:r>
            <a:endParaRPr lang="en-US" altLang="ja-JP" sz="180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74625" y="584200"/>
          <a:ext cx="8778875" cy="736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94719"/>
                <a:gridCol w="6584156"/>
              </a:tblGrid>
              <a:tr h="368300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申請事業者名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7" marR="914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7" marR="914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300">
                <a:tc>
                  <a:txBody>
                    <a:bodyPr/>
                    <a:lstStyle/>
                    <a:p>
                      <a:r>
                        <a:rPr kumimoji="1" lang="ja-JP" altLang="en-US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事業名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7" marR="914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47" marR="9144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正方形/長方形 17"/>
          <p:cNvSpPr/>
          <p:nvPr/>
        </p:nvSpPr>
        <p:spPr>
          <a:xfrm>
            <a:off x="411163" y="5353050"/>
            <a:ext cx="2797175" cy="1430338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550863" y="5999163"/>
            <a:ext cx="1165225" cy="3079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海外パートナー</a:t>
            </a:r>
            <a:endParaRPr lang="en-US" altLang="ja-JP" sz="8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（放送局、</a:t>
            </a:r>
            <a:r>
              <a:rPr kumimoji="0" lang="ja-JP" altLang="en-US" sz="800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製作</a:t>
            </a: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会社等）</a:t>
            </a:r>
          </a:p>
        </p:txBody>
      </p:sp>
      <p:sp>
        <p:nvSpPr>
          <p:cNvPr id="25" name="角丸四角形 24"/>
          <p:cNvSpPr/>
          <p:nvPr/>
        </p:nvSpPr>
        <p:spPr>
          <a:xfrm>
            <a:off x="539750" y="5651500"/>
            <a:ext cx="1163638" cy="30638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申請事業者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539750" y="6342063"/>
            <a:ext cx="1163638" cy="3063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関連事業連携先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1812925" y="5653088"/>
            <a:ext cx="1163638" cy="306387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省庁・自治体等連携先</a:t>
            </a:r>
          </a:p>
        </p:txBody>
      </p:sp>
      <p:sp>
        <p:nvSpPr>
          <p:cNvPr id="28" name="角丸四角形 27"/>
          <p:cNvSpPr/>
          <p:nvPr/>
        </p:nvSpPr>
        <p:spPr>
          <a:xfrm>
            <a:off x="1812925" y="6013450"/>
            <a:ext cx="1163638" cy="3079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海外の協力会社</a:t>
            </a:r>
          </a:p>
        </p:txBody>
      </p:sp>
      <p:sp>
        <p:nvSpPr>
          <p:cNvPr id="29" name="角丸四角形 28"/>
          <p:cNvSpPr/>
          <p:nvPr/>
        </p:nvSpPr>
        <p:spPr>
          <a:xfrm>
            <a:off x="1812925" y="6356350"/>
            <a:ext cx="1163638" cy="30797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国内の協力会社</a:t>
            </a:r>
          </a:p>
        </p:txBody>
      </p:sp>
      <p:sp>
        <p:nvSpPr>
          <p:cNvPr id="4118" name="テキスト ボックス 29"/>
          <p:cNvSpPr txBox="1">
            <a:spLocks noChangeArrowheads="1"/>
          </p:cNvSpPr>
          <p:nvPr/>
        </p:nvSpPr>
        <p:spPr bwMode="auto">
          <a:xfrm>
            <a:off x="550863" y="5224463"/>
            <a:ext cx="1165225" cy="260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1100"/>
              <a:t>＜使用項目例＞</a:t>
            </a:r>
          </a:p>
        </p:txBody>
      </p:sp>
      <p:sp>
        <p:nvSpPr>
          <p:cNvPr id="31" name="角丸四角形 30"/>
          <p:cNvSpPr/>
          <p:nvPr/>
        </p:nvSpPr>
        <p:spPr>
          <a:xfrm>
            <a:off x="338138" y="1970088"/>
            <a:ext cx="1165225" cy="3063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○○社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1401763" y="3729038"/>
            <a:ext cx="1165225" cy="30797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</a:t>
            </a:r>
          </a:p>
        </p:txBody>
      </p:sp>
      <p:sp>
        <p:nvSpPr>
          <p:cNvPr id="33" name="角丸四角形 32"/>
          <p:cNvSpPr/>
          <p:nvPr/>
        </p:nvSpPr>
        <p:spPr>
          <a:xfrm>
            <a:off x="1412875" y="4221163"/>
            <a:ext cx="1165225" cy="307975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</a:t>
            </a:r>
            <a:r>
              <a:rPr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</a:t>
            </a:r>
          </a:p>
        </p:txBody>
      </p:sp>
      <p:sp>
        <p:nvSpPr>
          <p:cNvPr id="34" name="角丸四角形 33"/>
          <p:cNvSpPr/>
          <p:nvPr/>
        </p:nvSpPr>
        <p:spPr>
          <a:xfrm>
            <a:off x="385763" y="4852988"/>
            <a:ext cx="1165225" cy="306387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</a:t>
            </a:r>
            <a:r>
              <a:rPr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県</a:t>
            </a:r>
          </a:p>
        </p:txBody>
      </p:sp>
      <p:sp>
        <p:nvSpPr>
          <p:cNvPr id="35" name="角丸四角形 34"/>
          <p:cNvSpPr/>
          <p:nvPr/>
        </p:nvSpPr>
        <p:spPr>
          <a:xfrm>
            <a:off x="2917825" y="1987550"/>
            <a:ext cx="1165225" cy="30797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r>
              <a:rPr lang="ja-JP" altLang="en-US" sz="10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局</a:t>
            </a:r>
          </a:p>
        </p:txBody>
      </p:sp>
      <p:sp>
        <p:nvSpPr>
          <p:cNvPr id="37" name="角丸四角形 36"/>
          <p:cNvSpPr/>
          <p:nvPr/>
        </p:nvSpPr>
        <p:spPr>
          <a:xfrm>
            <a:off x="2938463" y="3146425"/>
            <a:ext cx="1165225" cy="3063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</a:t>
            </a:r>
            <a:r>
              <a:rPr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2932113" y="2600325"/>
            <a:ext cx="1165225" cy="30797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</a:t>
            </a:r>
            <a:r>
              <a:rPr lang="ja-JP" altLang="en-US" sz="1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</a:t>
            </a:r>
          </a:p>
        </p:txBody>
      </p:sp>
      <p:graphicFrame>
        <p:nvGraphicFramePr>
          <p:cNvPr id="39" name="表 38"/>
          <p:cNvGraphicFramePr>
            <a:graphicFrameLocks noGrp="1"/>
          </p:cNvGraphicFramePr>
          <p:nvPr/>
        </p:nvGraphicFramePr>
        <p:xfrm>
          <a:off x="4572000" y="1887538"/>
          <a:ext cx="4232275" cy="4144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0134"/>
                <a:gridCol w="2367343"/>
                <a:gridCol w="934798"/>
              </a:tblGrid>
              <a:tr h="25906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社名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担当・役割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費用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9060"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84397" marR="84397" marT="45711" marB="4571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0" name="正方形/長方形 39"/>
          <p:cNvSpPr/>
          <p:nvPr/>
        </p:nvSpPr>
        <p:spPr>
          <a:xfrm>
            <a:off x="4533900" y="1563688"/>
            <a:ext cx="1312862" cy="260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kern="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ja-JP" altLang="en-US" sz="1100" kern="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各社の役割分担</a:t>
            </a:r>
            <a:endParaRPr lang="ja-JP" altLang="ja-JP" sz="1100" kern="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197" name="AutoShape 22"/>
          <p:cNvCxnSpPr>
            <a:cxnSpLocks noChangeShapeType="1"/>
            <a:stCxn id="31" idx="3"/>
          </p:cNvCxnSpPr>
          <p:nvPr/>
        </p:nvCxnSpPr>
        <p:spPr bwMode="auto">
          <a:xfrm flipV="1">
            <a:off x="1503363" y="2120900"/>
            <a:ext cx="1389062" cy="31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" name="AutoShape 28"/>
          <p:cNvCxnSpPr>
            <a:cxnSpLocks noChangeShapeType="1"/>
          </p:cNvCxnSpPr>
          <p:nvPr/>
        </p:nvCxnSpPr>
        <p:spPr bwMode="auto">
          <a:xfrm>
            <a:off x="674688" y="2276475"/>
            <a:ext cx="0" cy="2576513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" name="AutoShape 34"/>
          <p:cNvCxnSpPr>
            <a:cxnSpLocks noChangeShapeType="1"/>
          </p:cNvCxnSpPr>
          <p:nvPr/>
        </p:nvCxnSpPr>
        <p:spPr bwMode="auto">
          <a:xfrm>
            <a:off x="1522413" y="2124075"/>
            <a:ext cx="1390650" cy="11557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0" name="AutoShape 37"/>
          <p:cNvCxnSpPr>
            <a:cxnSpLocks noChangeShapeType="1"/>
            <a:stCxn id="32" idx="1"/>
            <a:endCxn id="31" idx="2"/>
          </p:cNvCxnSpPr>
          <p:nvPr/>
        </p:nvCxnSpPr>
        <p:spPr bwMode="auto">
          <a:xfrm rot="10800000">
            <a:off x="920750" y="2276475"/>
            <a:ext cx="481013" cy="160655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1" name="AutoShape 17"/>
          <p:cNvCxnSpPr>
            <a:cxnSpLocks noChangeShapeType="1"/>
            <a:endCxn id="31" idx="3"/>
          </p:cNvCxnSpPr>
          <p:nvPr/>
        </p:nvCxnSpPr>
        <p:spPr bwMode="auto">
          <a:xfrm rot="10800000">
            <a:off x="1503363" y="2124075"/>
            <a:ext cx="1427162" cy="6096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02" name="AutoShape 37"/>
          <p:cNvCxnSpPr>
            <a:cxnSpLocks noChangeShapeType="1"/>
            <a:stCxn id="33" idx="1"/>
          </p:cNvCxnSpPr>
          <p:nvPr/>
        </p:nvCxnSpPr>
        <p:spPr bwMode="auto">
          <a:xfrm rot="10800000">
            <a:off x="920750" y="2457450"/>
            <a:ext cx="492125" cy="1917700"/>
          </a:xfrm>
          <a:prstGeom prst="bentConnector2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Text Box 40"/>
          <p:cNvSpPr txBox="1">
            <a:spLocks noChangeArrowheads="1"/>
          </p:cNvSpPr>
          <p:nvPr/>
        </p:nvSpPr>
        <p:spPr bwMode="auto">
          <a:xfrm>
            <a:off x="274638" y="1656822"/>
            <a:ext cx="928687" cy="207962"/>
          </a:xfrm>
          <a:prstGeom prst="rect">
            <a:avLst/>
          </a:prstGeom>
          <a:noFill/>
          <a:ln>
            <a:noFill/>
          </a:ln>
          <a:extLst/>
        </p:spPr>
        <p:txBody>
          <a:bodyPr lIns="74295" tIns="8890" rIns="74295" bIns="8890" upright="1"/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</a:t>
            </a:r>
            <a:r>
              <a:rPr kumimoji="0" lang="en-US" altLang="ja-JP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20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6" name="Text Box 38"/>
          <p:cNvSpPr txBox="1">
            <a:spLocks noChangeArrowheads="1"/>
          </p:cNvSpPr>
          <p:nvPr/>
        </p:nvSpPr>
        <p:spPr bwMode="auto">
          <a:xfrm>
            <a:off x="2690813" y="1658409"/>
            <a:ext cx="830262" cy="207963"/>
          </a:xfrm>
          <a:prstGeom prst="rect">
            <a:avLst/>
          </a:prstGeom>
          <a:noFill/>
          <a:ln>
            <a:noFill/>
          </a:ln>
          <a:extLst/>
        </p:spPr>
        <p:txBody>
          <a:bodyPr lIns="74295" tIns="8890" rIns="74295" bIns="8890" upright="1"/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kumimoji="0" lang="ja-JP" altLang="en-US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海外</a:t>
            </a:r>
            <a:r>
              <a:rPr kumimoji="0" lang="en-US" altLang="ja-JP" sz="10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0" lang="ja-JP" altLang="en-US" sz="120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3" name="Text Box 11"/>
          <p:cNvSpPr txBox="1">
            <a:spLocks noChangeArrowheads="1"/>
          </p:cNvSpPr>
          <p:nvPr/>
        </p:nvSpPr>
        <p:spPr bwMode="auto">
          <a:xfrm>
            <a:off x="2292350" y="2409825"/>
            <a:ext cx="2084388" cy="169863"/>
          </a:xfrm>
          <a:prstGeom prst="rect">
            <a:avLst/>
          </a:prstGeom>
          <a:noFill/>
          <a:ln>
            <a:noFill/>
          </a:ln>
          <a:extLst/>
        </p:spPr>
        <p:txBody>
          <a:bodyPr lIns="74295" tIns="8890" rIns="74295" bIns="8890" upright="1"/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 </a:t>
            </a:r>
            <a:r>
              <a:rPr kumimoji="0" 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</a:t>
            </a: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国でのロケマネジメント</a:t>
            </a:r>
            <a:endParaRPr kumimoji="0" lang="ja-JP" altLang="en-US" sz="105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4" name="Text Box 41"/>
          <p:cNvSpPr txBox="1">
            <a:spLocks noChangeArrowheads="1"/>
          </p:cNvSpPr>
          <p:nvPr/>
        </p:nvSpPr>
        <p:spPr bwMode="auto">
          <a:xfrm>
            <a:off x="2325688" y="2974975"/>
            <a:ext cx="1979612" cy="171450"/>
          </a:xfrm>
          <a:prstGeom prst="rect">
            <a:avLst/>
          </a:prstGeom>
          <a:noFill/>
          <a:ln>
            <a:noFill/>
          </a:ln>
          <a:extLst/>
        </p:spPr>
        <p:txBody>
          <a:bodyPr lIns="74295" tIns="8890" rIns="74295" bIns="8890" upright="1"/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        </a:t>
            </a:r>
            <a:r>
              <a:rPr kumimoji="0" 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○○</a:t>
            </a: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国内の</a:t>
            </a:r>
            <a:r>
              <a:rPr kumimoji="0" 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EC</a:t>
            </a: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サイト運営</a:t>
            </a:r>
            <a:endParaRPr kumimoji="0" lang="ja-JP" altLang="en-US" sz="105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5" name="Text Box 36"/>
          <p:cNvSpPr txBox="1">
            <a:spLocks noChangeArrowheads="1"/>
          </p:cNvSpPr>
          <p:nvPr/>
        </p:nvSpPr>
        <p:spPr bwMode="auto">
          <a:xfrm>
            <a:off x="1325563" y="3535363"/>
            <a:ext cx="765175" cy="15398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74295" tIns="8890" rIns="74295" bIns="8890" upright="1">
            <a:spAutoFit/>
          </a:bodyPr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1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映像製作協力</a:t>
            </a:r>
            <a:endParaRPr kumimoji="0" lang="ja-JP" altLang="en-US" sz="1050" kern="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6" name="Text Box 20"/>
          <p:cNvSpPr txBox="1">
            <a:spLocks noChangeArrowheads="1"/>
          </p:cNvSpPr>
          <p:nvPr/>
        </p:nvSpPr>
        <p:spPr bwMode="auto">
          <a:xfrm>
            <a:off x="1374775" y="4037013"/>
            <a:ext cx="782638" cy="153987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74295" tIns="8890" rIns="74295" bIns="8890" upright="1">
            <a:spAutoFit/>
          </a:bodyPr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関連グッズ製作</a:t>
            </a:r>
            <a:endParaRPr kumimoji="0" lang="ja-JP" altLang="en-US" sz="105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9" name="Text Box 26"/>
          <p:cNvSpPr txBox="1">
            <a:spLocks noChangeArrowheads="1"/>
          </p:cNvSpPr>
          <p:nvPr/>
        </p:nvSpPr>
        <p:spPr bwMode="auto">
          <a:xfrm>
            <a:off x="1069975" y="4603750"/>
            <a:ext cx="663575" cy="153988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74295" tIns="8890" rIns="74295" bIns="8890" upright="1">
            <a:spAutoFit/>
          </a:bodyPr>
          <a:lstStyle/>
          <a:p>
            <a:pPr algn="just" eaLnBrk="1" fontAlgn="auto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800" kern="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連携自治体</a:t>
            </a:r>
            <a:endParaRPr kumimoji="0" lang="ja-JP" altLang="en-US" sz="1050" kern="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210" name="正方形/長方形 6"/>
          <p:cNvSpPr>
            <a:spLocks noChangeArrowheads="1"/>
          </p:cNvSpPr>
          <p:nvPr/>
        </p:nvSpPr>
        <p:spPr bwMode="auto">
          <a:xfrm>
            <a:off x="174625" y="1391709"/>
            <a:ext cx="9540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kumimoji="1" sz="28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 sz="2000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umimoji="1">
                <a:solidFill>
                  <a:schemeClr val="tx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ja-JP" altLang="en-US" sz="1200" dirty="0"/>
              <a:t>＜記入例＞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763838" y="1893888"/>
            <a:ext cx="1512887" cy="167163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89</Words>
  <Application>Microsoft Office PowerPoint</Application>
  <PresentationFormat>画面に合わせる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2015-08-07T12:03:12Z</dcterms:created>
  <dcterms:modified xsi:type="dcterms:W3CDTF">2016-12-21T04:32:40Z</dcterms:modified>
</cp:coreProperties>
</file>