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3"/>
  </p:notesMasterIdLst>
  <p:sldIdLst>
    <p:sldId id="268" r:id="rId2"/>
  </p:sldIdLst>
  <p:sldSz cx="9144000" cy="6858000" type="screen4x3"/>
  <p:notesSz cx="9939338" cy="6807200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Calibri" pitchFamily="34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579" autoAdjust="0"/>
    <p:restoredTop sz="94660"/>
  </p:normalViewPr>
  <p:slideViewPr>
    <p:cSldViewPr snapToGrid="0">
      <p:cViewPr varScale="1">
        <p:scale>
          <a:sx n="84" d="100"/>
          <a:sy n="84" d="100"/>
        </p:scale>
        <p:origin x="-1800" y="-78"/>
      </p:cViewPr>
      <p:guideLst>
        <p:guide orient="horz" pos="2160"/>
        <p:guide pos="285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6888" cy="34131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30863" y="0"/>
            <a:ext cx="4306887" cy="34131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BF233001-6042-46FA-AA00-EBA440FAA5D0}" type="datetimeFigureOut">
              <a:rPr lang="ja-JP" altLang="en-US"/>
              <a:pPr>
                <a:defRPr/>
              </a:pPr>
              <a:t>2016/12/21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438525" y="850900"/>
            <a:ext cx="3062288" cy="22971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36" tIns="46118" rIns="92236" bIns="46118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3775" y="3276600"/>
            <a:ext cx="7951788" cy="2679700"/>
          </a:xfrm>
          <a:prstGeom prst="rect">
            <a:avLst/>
          </a:prstGeom>
        </p:spPr>
        <p:txBody>
          <a:bodyPr vert="horz" lIns="92236" tIns="46118" rIns="92236" bIns="46118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465888"/>
            <a:ext cx="4306888" cy="34131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30863" y="6465888"/>
            <a:ext cx="4306887" cy="341312"/>
          </a:xfrm>
          <a:prstGeom prst="rect">
            <a:avLst/>
          </a:prstGeom>
        </p:spPr>
        <p:txBody>
          <a:bodyPr vert="horz" wrap="square" lIns="92236" tIns="46118" rIns="92236" bIns="46118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ea typeface="ＭＳ Ｐゴシック" pitchFamily="50" charset="-128"/>
              </a:defRPr>
            </a:lvl1pPr>
          </a:lstStyle>
          <a:p>
            <a:pPr>
              <a:defRPr/>
            </a:pPr>
            <a:fld id="{ADE38BC1-CBFC-4EC9-9E21-4D5897819C9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28890886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55C781-5016-4216-A6A3-806397ABADFC}" type="datetime1">
              <a:rPr lang="ja-JP" altLang="en-US"/>
              <a:pPr>
                <a:defRPr/>
              </a:pPr>
              <a:t>2016/12/21</a:t>
            </a:fld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751819-46A0-4EFA-A750-2D81BEF3829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7519023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5D3293-D77D-499A-AE3B-B53946A8BEB8}" type="datetime1">
              <a:rPr lang="ja-JP" altLang="en-US"/>
              <a:pPr>
                <a:defRPr/>
              </a:pPr>
              <a:t>2016/12/21</a:t>
            </a:fld>
            <a:endParaRPr lang="ja-JP" alt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908544-7BCD-4EAB-A909-B0A88458956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3934179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628650" y="6519863"/>
            <a:ext cx="20574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2A2BA2-41E3-4CE0-914F-F38C05F4E9BD}" type="datetime1">
              <a:rPr lang="ja-JP" altLang="en-US"/>
              <a:pPr>
                <a:defRPr/>
              </a:pPr>
              <a:t>2016/12/21</a:t>
            </a:fld>
            <a:endParaRPr lang="ja-JP" altLang="en-US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3506788" y="6519863"/>
            <a:ext cx="2057400" cy="365125"/>
          </a:xfrm>
        </p:spPr>
        <p:txBody>
          <a:bodyPr/>
          <a:lstStyle>
            <a:lvl1pPr algn="ctr">
              <a:defRPr/>
            </a:lvl1pPr>
          </a:lstStyle>
          <a:p>
            <a:pPr>
              <a:defRPr/>
            </a:pPr>
            <a:fld id="{752D014E-274E-4505-880B-708DAE9FB73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7183412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628650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タイトルの書式設定</a:t>
            </a:r>
            <a:endParaRPr lang="en-US" altLang="ja-JP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8650" y="1825625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altLang="ja-JP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pPr>
              <a:defRPr/>
            </a:pPr>
            <a:fld id="{81D22B4B-6E3A-4370-99E2-0BDE5A8A097D}" type="datetime1">
              <a:rPr lang="ja-JP" altLang="en-US"/>
              <a:pPr>
                <a:defRPr/>
              </a:pPr>
              <a:t>2016/12/21</a:t>
            </a:fld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506788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1" hangingPunct="1">
              <a:defRPr sz="1200" smtClean="0">
                <a:solidFill>
                  <a:srgbClr val="898989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pPr>
              <a:defRPr/>
            </a:pPr>
            <a:fld id="{7337C4EA-EF77-4F61-85E4-CE2A533AA98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  <p:sp>
        <p:nvSpPr>
          <p:cNvPr id="2" name="正方形/長方形 1"/>
          <p:cNvSpPr/>
          <p:nvPr userDrawn="1"/>
        </p:nvSpPr>
        <p:spPr>
          <a:xfrm>
            <a:off x="8196263" y="263525"/>
            <a:ext cx="925512" cy="254000"/>
          </a:xfrm>
          <a:prstGeom prst="rect">
            <a:avLst/>
          </a:prstGeom>
        </p:spPr>
        <p:txBody>
          <a:bodyPr wrap="none">
            <a:spAutoFit/>
          </a:bodyPr>
          <a:lstStyle>
            <a:lvl1pPr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9pPr>
          </a:lstStyle>
          <a:p>
            <a:pPr algn="r">
              <a:defRPr/>
            </a:pPr>
            <a:r>
              <a:rPr lang="en-US" altLang="ja-JP" sz="1000" i="1" smtClean="0">
                <a:solidFill>
                  <a:srgbClr val="595959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&lt;</a:t>
            </a:r>
            <a:r>
              <a:rPr lang="ja-JP" altLang="en-US" sz="1000" i="1" smtClean="0">
                <a:solidFill>
                  <a:srgbClr val="595959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実施体制</a:t>
            </a:r>
            <a:r>
              <a:rPr lang="ja-JP" altLang="ja-JP" sz="1000" i="1" smtClean="0">
                <a:solidFill>
                  <a:srgbClr val="595959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＞</a:t>
            </a:r>
            <a:endParaRPr lang="ja-JP" altLang="en-US" sz="1000" i="1" smtClean="0">
              <a:solidFill>
                <a:srgbClr val="595959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1031" name="テキスト ボックス 8"/>
          <p:cNvSpPr txBox="1">
            <a:spLocks noChangeArrowheads="1"/>
          </p:cNvSpPr>
          <p:nvPr userDrawn="1"/>
        </p:nvSpPr>
        <p:spPr bwMode="auto">
          <a:xfrm>
            <a:off x="8189913" y="28575"/>
            <a:ext cx="954087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Calibri" pitchFamily="34" charset="0"/>
                <a:ea typeface="ＭＳ Ｐゴシック" charset="-128"/>
              </a:defRPr>
            </a:lvl9pPr>
          </a:lstStyle>
          <a:p>
            <a:pPr algn="r">
              <a:defRPr/>
            </a:pPr>
            <a:r>
              <a:rPr lang="ja-JP" altLang="en-US" sz="1200" b="1" smtClean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［別添１］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  <p:sldLayoutId id="2147483714" r:id="rId2"/>
    <p:sldLayoutId id="2147483716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Meiryo UI" pitchFamily="50" charset="-128"/>
          <a:ea typeface="Meiryo UI" pitchFamily="50" charset="-128"/>
          <a:cs typeface="Meiryo UI" pitchFamily="50" charset="-128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Meiryo UI" pitchFamily="50" charset="-128"/>
          <a:ea typeface="Meiryo UI" pitchFamily="50" charset="-128"/>
          <a:cs typeface="Meiryo UI" pitchFamily="50" charset="-128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Meiryo UI" pitchFamily="50" charset="-128"/>
          <a:ea typeface="Meiryo UI" pitchFamily="50" charset="-128"/>
          <a:cs typeface="Meiryo UI" pitchFamily="50" charset="-128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Meiryo UI" pitchFamily="50" charset="-128"/>
          <a:ea typeface="Meiryo UI" pitchFamily="50" charset="-128"/>
          <a:cs typeface="Meiryo UI" pitchFamily="50" charset="-128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itchFamily="34" charset="0"/>
          <a:ea typeface="ＭＳ Ｐゴシック" pitchFamily="50" charset="-128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itchFamily="34" charset="0"/>
          <a:ea typeface="ＭＳ Ｐゴシック" pitchFamily="50" charset="-128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itchFamily="34" charset="0"/>
          <a:ea typeface="ＭＳ Ｐゴシック" pitchFamily="50" charset="-128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 Light" pitchFamily="34" charset="0"/>
          <a:ea typeface="ＭＳ Ｐゴシック" pitchFamily="50" charset="-128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charset="0"/>
        <a:buChar char="•"/>
        <a:defRPr kumimoji="1" sz="28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umimoji="1" sz="20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umimoji="1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charset="0"/>
        <a:buChar char="•"/>
        <a:defRPr kumimoji="1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Meiryo UI" panose="020B0604030504040204" pitchFamily="50" charset="-128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直線コネクタ 2"/>
          <p:cNvCxnSpPr/>
          <p:nvPr/>
        </p:nvCxnSpPr>
        <p:spPr>
          <a:xfrm>
            <a:off x="0" y="488950"/>
            <a:ext cx="9144000" cy="0"/>
          </a:xfrm>
          <a:prstGeom prst="line">
            <a:avLst/>
          </a:prstGeom>
          <a:ln w="57150">
            <a:solidFill>
              <a:srgbClr val="FFC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99" name="正方形/長方形 3"/>
          <p:cNvSpPr>
            <a:spLocks noChangeArrowheads="1"/>
          </p:cNvSpPr>
          <p:nvPr/>
        </p:nvSpPr>
        <p:spPr bwMode="auto">
          <a:xfrm>
            <a:off x="3863975" y="28575"/>
            <a:ext cx="1339850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kumimoji="1" sz="2800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 sz="2400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 sz="2000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ja-JP" altLang="en-US" sz="1800"/>
              <a:t>事業体制図</a:t>
            </a:r>
            <a:endParaRPr lang="en-US" altLang="ja-JP" sz="1800"/>
          </a:p>
        </p:txBody>
      </p:sp>
      <p:graphicFrame>
        <p:nvGraphicFramePr>
          <p:cNvPr id="5" name="表 4"/>
          <p:cNvGraphicFramePr>
            <a:graphicFrameLocks noGrp="1"/>
          </p:cNvGraphicFramePr>
          <p:nvPr/>
        </p:nvGraphicFramePr>
        <p:xfrm>
          <a:off x="174625" y="584200"/>
          <a:ext cx="8778875" cy="7366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194719"/>
                <a:gridCol w="6584156"/>
              </a:tblGrid>
              <a:tr h="368300">
                <a:tc>
                  <a:txBody>
                    <a:bodyPr/>
                    <a:lstStyle/>
                    <a:p>
                      <a:r>
                        <a:rPr kumimoji="1" lang="ja-JP" altLang="en-US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申請事業者名</a:t>
                      </a:r>
                      <a:endParaRPr kumimoji="1" lang="ja-JP" altLang="en-US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1447" marR="914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1447" marR="914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r>
                        <a:rPr kumimoji="1" lang="ja-JP" altLang="en-US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事業名</a:t>
                      </a:r>
                      <a:endParaRPr kumimoji="1" lang="ja-JP" altLang="en-US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1447" marR="914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1447" marR="914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8" name="正方形/長方形 17"/>
          <p:cNvSpPr/>
          <p:nvPr/>
        </p:nvSpPr>
        <p:spPr>
          <a:xfrm>
            <a:off x="411163" y="5353050"/>
            <a:ext cx="2797175" cy="1430338"/>
          </a:xfrm>
          <a:prstGeom prst="rect">
            <a:avLst/>
          </a:prstGeom>
          <a:noFill/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550863" y="5999163"/>
            <a:ext cx="1165225" cy="307975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海外パートナー</a:t>
            </a:r>
            <a:endParaRPr lang="en-US" altLang="ja-JP" sz="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（放送局、</a:t>
            </a:r>
            <a:r>
              <a:rPr kumimoji="0" lang="ja-JP" altLang="en-US" sz="800" kern="1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製作</a:t>
            </a:r>
            <a:r>
              <a:rPr lang="ja-JP" altLang="en-US" sz="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会社等）</a:t>
            </a:r>
          </a:p>
        </p:txBody>
      </p:sp>
      <p:sp>
        <p:nvSpPr>
          <p:cNvPr id="25" name="角丸四角形 24"/>
          <p:cNvSpPr/>
          <p:nvPr/>
        </p:nvSpPr>
        <p:spPr>
          <a:xfrm>
            <a:off x="539750" y="5651500"/>
            <a:ext cx="1163638" cy="306388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申請事業者</a:t>
            </a:r>
          </a:p>
        </p:txBody>
      </p:sp>
      <p:sp>
        <p:nvSpPr>
          <p:cNvPr id="26" name="角丸四角形 25"/>
          <p:cNvSpPr/>
          <p:nvPr/>
        </p:nvSpPr>
        <p:spPr>
          <a:xfrm>
            <a:off x="539750" y="6342063"/>
            <a:ext cx="1163638" cy="306387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関連事業連携先</a:t>
            </a:r>
          </a:p>
        </p:txBody>
      </p:sp>
      <p:sp>
        <p:nvSpPr>
          <p:cNvPr id="27" name="角丸四角形 26"/>
          <p:cNvSpPr/>
          <p:nvPr/>
        </p:nvSpPr>
        <p:spPr>
          <a:xfrm>
            <a:off x="1812925" y="5653088"/>
            <a:ext cx="1163638" cy="306387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省庁・自治体等連携先</a:t>
            </a:r>
          </a:p>
        </p:txBody>
      </p:sp>
      <p:sp>
        <p:nvSpPr>
          <p:cNvPr id="28" name="角丸四角形 27"/>
          <p:cNvSpPr/>
          <p:nvPr/>
        </p:nvSpPr>
        <p:spPr>
          <a:xfrm>
            <a:off x="1812925" y="6013450"/>
            <a:ext cx="1163638" cy="30797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海外の協力会社</a:t>
            </a:r>
          </a:p>
        </p:txBody>
      </p:sp>
      <p:sp>
        <p:nvSpPr>
          <p:cNvPr id="29" name="角丸四角形 28"/>
          <p:cNvSpPr/>
          <p:nvPr/>
        </p:nvSpPr>
        <p:spPr>
          <a:xfrm>
            <a:off x="1812925" y="6356350"/>
            <a:ext cx="1163638" cy="30797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国内の協力会社</a:t>
            </a:r>
          </a:p>
        </p:txBody>
      </p:sp>
      <p:sp>
        <p:nvSpPr>
          <p:cNvPr id="4118" name="テキスト ボックス 29"/>
          <p:cNvSpPr txBox="1">
            <a:spLocks noChangeArrowheads="1"/>
          </p:cNvSpPr>
          <p:nvPr/>
        </p:nvSpPr>
        <p:spPr bwMode="auto">
          <a:xfrm>
            <a:off x="550863" y="5224463"/>
            <a:ext cx="1165225" cy="260350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kumimoji="1" sz="2800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 sz="2400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 sz="2000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9pPr>
          </a:lstStyle>
          <a:p>
            <a:pPr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ja-JP" altLang="en-US" sz="1100"/>
              <a:t>＜使用項目例＞</a:t>
            </a:r>
          </a:p>
        </p:txBody>
      </p:sp>
      <p:sp>
        <p:nvSpPr>
          <p:cNvPr id="31" name="角丸四角形 30"/>
          <p:cNvSpPr/>
          <p:nvPr/>
        </p:nvSpPr>
        <p:spPr>
          <a:xfrm>
            <a:off x="338138" y="1970088"/>
            <a:ext cx="1165225" cy="306387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○○社</a:t>
            </a:r>
          </a:p>
        </p:txBody>
      </p:sp>
      <p:sp>
        <p:nvSpPr>
          <p:cNvPr id="32" name="角丸四角形 31"/>
          <p:cNvSpPr/>
          <p:nvPr/>
        </p:nvSpPr>
        <p:spPr>
          <a:xfrm>
            <a:off x="1401763" y="3729038"/>
            <a:ext cx="1165225" cy="307975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1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D</a:t>
            </a:r>
            <a:r>
              <a:rPr lang="ja-JP" altLang="en-US" sz="11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社</a:t>
            </a:r>
          </a:p>
        </p:txBody>
      </p:sp>
      <p:sp>
        <p:nvSpPr>
          <p:cNvPr id="33" name="角丸四角形 32"/>
          <p:cNvSpPr/>
          <p:nvPr/>
        </p:nvSpPr>
        <p:spPr>
          <a:xfrm>
            <a:off x="1412875" y="4221163"/>
            <a:ext cx="1165225" cy="307975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1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E</a:t>
            </a:r>
            <a:r>
              <a:rPr lang="ja-JP" altLang="en-US" sz="11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社</a:t>
            </a:r>
          </a:p>
        </p:txBody>
      </p:sp>
      <p:sp>
        <p:nvSpPr>
          <p:cNvPr id="34" name="角丸四角形 33"/>
          <p:cNvSpPr/>
          <p:nvPr/>
        </p:nvSpPr>
        <p:spPr>
          <a:xfrm>
            <a:off x="385763" y="4852988"/>
            <a:ext cx="1165225" cy="306387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0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F</a:t>
            </a:r>
            <a:r>
              <a:rPr lang="ja-JP" altLang="en-US" sz="10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県</a:t>
            </a:r>
          </a:p>
        </p:txBody>
      </p:sp>
      <p:sp>
        <p:nvSpPr>
          <p:cNvPr id="35" name="角丸四角形 34"/>
          <p:cNvSpPr/>
          <p:nvPr/>
        </p:nvSpPr>
        <p:spPr>
          <a:xfrm>
            <a:off x="2917825" y="1987550"/>
            <a:ext cx="1165225" cy="307975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05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A</a:t>
            </a:r>
            <a:r>
              <a:rPr lang="ja-JP" altLang="en-US" sz="105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局</a:t>
            </a:r>
          </a:p>
        </p:txBody>
      </p:sp>
      <p:sp>
        <p:nvSpPr>
          <p:cNvPr id="37" name="角丸四角形 36"/>
          <p:cNvSpPr/>
          <p:nvPr/>
        </p:nvSpPr>
        <p:spPr>
          <a:xfrm>
            <a:off x="2938463" y="3146425"/>
            <a:ext cx="1165225" cy="306388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1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C</a:t>
            </a:r>
            <a:r>
              <a:rPr lang="ja-JP" altLang="en-US" sz="11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社</a:t>
            </a:r>
          </a:p>
        </p:txBody>
      </p:sp>
      <p:sp>
        <p:nvSpPr>
          <p:cNvPr id="38" name="角丸四角形 37"/>
          <p:cNvSpPr/>
          <p:nvPr/>
        </p:nvSpPr>
        <p:spPr>
          <a:xfrm>
            <a:off x="2932113" y="2600325"/>
            <a:ext cx="1165225" cy="30797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1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B</a:t>
            </a:r>
            <a:r>
              <a:rPr lang="ja-JP" altLang="en-US" sz="11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社</a:t>
            </a:r>
          </a:p>
        </p:txBody>
      </p:sp>
      <p:graphicFrame>
        <p:nvGraphicFramePr>
          <p:cNvPr id="39" name="表 38"/>
          <p:cNvGraphicFramePr>
            <a:graphicFrameLocks noGrp="1"/>
          </p:cNvGraphicFramePr>
          <p:nvPr/>
        </p:nvGraphicFramePr>
        <p:xfrm>
          <a:off x="4572000" y="1887538"/>
          <a:ext cx="4232275" cy="414499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30134"/>
                <a:gridCol w="2367343"/>
                <a:gridCol w="934798"/>
              </a:tblGrid>
              <a:tr h="25906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社名</a:t>
                      </a:r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担当・役割</a:t>
                      </a:r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 smtClean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費用</a:t>
                      </a:r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59060"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84397" marR="84397" marT="45711" marB="4571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40" name="正方形/長方形 39"/>
          <p:cNvSpPr/>
          <p:nvPr/>
        </p:nvSpPr>
        <p:spPr>
          <a:xfrm>
            <a:off x="4533900" y="1563688"/>
            <a:ext cx="1312862" cy="26035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just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100" kern="1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◆</a:t>
            </a:r>
            <a:r>
              <a:rPr lang="ja-JP" altLang="en-US" sz="1100" kern="1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各社の役割分担</a:t>
            </a:r>
            <a:endParaRPr lang="ja-JP" altLang="ja-JP" sz="1100" kern="100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cxnSp>
        <p:nvCxnSpPr>
          <p:cNvPr id="4197" name="AutoShape 22"/>
          <p:cNvCxnSpPr>
            <a:cxnSpLocks noChangeShapeType="1"/>
            <a:stCxn id="31" idx="3"/>
          </p:cNvCxnSpPr>
          <p:nvPr/>
        </p:nvCxnSpPr>
        <p:spPr bwMode="auto">
          <a:xfrm flipV="1">
            <a:off x="1503363" y="2120900"/>
            <a:ext cx="1389062" cy="3175"/>
          </a:xfrm>
          <a:prstGeom prst="straightConnector1">
            <a:avLst/>
          </a:prstGeom>
          <a:noFill/>
          <a:ln w="9525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198" name="AutoShape 28"/>
          <p:cNvCxnSpPr>
            <a:cxnSpLocks noChangeShapeType="1"/>
          </p:cNvCxnSpPr>
          <p:nvPr/>
        </p:nvCxnSpPr>
        <p:spPr bwMode="auto">
          <a:xfrm>
            <a:off x="674688" y="2276475"/>
            <a:ext cx="0" cy="2576513"/>
          </a:xfrm>
          <a:prstGeom prst="straightConnector1">
            <a:avLst/>
          </a:prstGeom>
          <a:noFill/>
          <a:ln w="9525">
            <a:solidFill>
              <a:srgbClr val="000000"/>
            </a:solidFill>
            <a:prstDash val="sysDot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199" name="AutoShape 34"/>
          <p:cNvCxnSpPr>
            <a:cxnSpLocks noChangeShapeType="1"/>
          </p:cNvCxnSpPr>
          <p:nvPr/>
        </p:nvCxnSpPr>
        <p:spPr bwMode="auto">
          <a:xfrm>
            <a:off x="1522413" y="2124075"/>
            <a:ext cx="1390650" cy="1155700"/>
          </a:xfrm>
          <a:prstGeom prst="bentConnector3">
            <a:avLst>
              <a:gd name="adj1" fmla="val 50000"/>
            </a:avLst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200" name="AutoShape 37"/>
          <p:cNvCxnSpPr>
            <a:cxnSpLocks noChangeShapeType="1"/>
            <a:stCxn id="32" idx="1"/>
            <a:endCxn id="31" idx="2"/>
          </p:cNvCxnSpPr>
          <p:nvPr/>
        </p:nvCxnSpPr>
        <p:spPr bwMode="auto">
          <a:xfrm rot="10800000">
            <a:off x="920750" y="2276475"/>
            <a:ext cx="481013" cy="1606550"/>
          </a:xfrm>
          <a:prstGeom prst="bentConnector2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201" name="AutoShape 17"/>
          <p:cNvCxnSpPr>
            <a:cxnSpLocks noChangeShapeType="1"/>
            <a:endCxn id="31" idx="3"/>
          </p:cNvCxnSpPr>
          <p:nvPr/>
        </p:nvCxnSpPr>
        <p:spPr bwMode="auto">
          <a:xfrm rot="10800000">
            <a:off x="1503363" y="2124075"/>
            <a:ext cx="1427162" cy="609600"/>
          </a:xfrm>
          <a:prstGeom prst="bentConnector3">
            <a:avLst>
              <a:gd name="adj1" fmla="val 50000"/>
            </a:avLst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4202" name="AutoShape 37"/>
          <p:cNvCxnSpPr>
            <a:cxnSpLocks noChangeShapeType="1"/>
            <a:stCxn id="33" idx="1"/>
          </p:cNvCxnSpPr>
          <p:nvPr/>
        </p:nvCxnSpPr>
        <p:spPr bwMode="auto">
          <a:xfrm rot="10800000">
            <a:off x="920750" y="2457450"/>
            <a:ext cx="492125" cy="1917700"/>
          </a:xfrm>
          <a:prstGeom prst="bentConnector2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5" name="Text Box 40"/>
          <p:cNvSpPr txBox="1">
            <a:spLocks noChangeArrowheads="1"/>
          </p:cNvSpPr>
          <p:nvPr/>
        </p:nvSpPr>
        <p:spPr bwMode="auto">
          <a:xfrm>
            <a:off x="274638" y="1656822"/>
            <a:ext cx="928687" cy="207962"/>
          </a:xfrm>
          <a:prstGeom prst="rect">
            <a:avLst/>
          </a:prstGeom>
          <a:noFill/>
          <a:ln>
            <a:noFill/>
          </a:ln>
          <a:extLst/>
        </p:spPr>
        <p:txBody>
          <a:bodyPr lIns="74295" tIns="8890" rIns="74295" bIns="8890" upright="1"/>
          <a:lstStyle/>
          <a:p>
            <a:pPr algn="just" eaLnBrk="1" fontAlgn="auto" hangingPunct="1">
              <a:lnSpc>
                <a:spcPts val="12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ja-JP" sz="10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【</a:t>
            </a:r>
            <a:r>
              <a:rPr kumimoji="0" lang="ja-JP" altLang="en-US" sz="10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国内</a:t>
            </a:r>
            <a:r>
              <a:rPr kumimoji="0" lang="en-US" altLang="ja-JP" sz="10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】</a:t>
            </a:r>
            <a:endParaRPr kumimoji="0" lang="ja-JP" altLang="en-US" sz="1200" kern="1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56" name="Text Box 38"/>
          <p:cNvSpPr txBox="1">
            <a:spLocks noChangeArrowheads="1"/>
          </p:cNvSpPr>
          <p:nvPr/>
        </p:nvSpPr>
        <p:spPr bwMode="auto">
          <a:xfrm>
            <a:off x="2690813" y="1658409"/>
            <a:ext cx="830262" cy="207963"/>
          </a:xfrm>
          <a:prstGeom prst="rect">
            <a:avLst/>
          </a:prstGeom>
          <a:noFill/>
          <a:ln>
            <a:noFill/>
          </a:ln>
          <a:extLst/>
        </p:spPr>
        <p:txBody>
          <a:bodyPr lIns="74295" tIns="8890" rIns="74295" bIns="8890" upright="1"/>
          <a:lstStyle/>
          <a:p>
            <a:pPr algn="just" eaLnBrk="1" fontAlgn="auto" hangingPunct="1">
              <a:lnSpc>
                <a:spcPts val="12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ja-JP" sz="10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【</a:t>
            </a:r>
            <a:r>
              <a:rPr kumimoji="0" lang="ja-JP" altLang="en-US" sz="10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海外</a:t>
            </a:r>
            <a:r>
              <a:rPr kumimoji="0" lang="en-US" altLang="ja-JP" sz="10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】</a:t>
            </a:r>
            <a:endParaRPr kumimoji="0" lang="ja-JP" altLang="en-US" sz="1200" kern="1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63" name="Text Box 11"/>
          <p:cNvSpPr txBox="1">
            <a:spLocks noChangeArrowheads="1"/>
          </p:cNvSpPr>
          <p:nvPr/>
        </p:nvSpPr>
        <p:spPr bwMode="auto">
          <a:xfrm>
            <a:off x="2292350" y="2409825"/>
            <a:ext cx="2084388" cy="169863"/>
          </a:xfrm>
          <a:prstGeom prst="rect">
            <a:avLst/>
          </a:prstGeom>
          <a:noFill/>
          <a:ln>
            <a:noFill/>
          </a:ln>
          <a:extLst/>
        </p:spPr>
        <p:txBody>
          <a:bodyPr lIns="74295" tIns="8890" rIns="74295" bIns="8890" upright="1"/>
          <a:lstStyle/>
          <a:p>
            <a:pPr algn="just" eaLnBrk="1" fontAlgn="auto" hangingPunct="1">
              <a:lnSpc>
                <a:spcPts val="12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ja-JP" alt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      </a:t>
            </a:r>
            <a:r>
              <a:rPr kumimoji="0" 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○○</a:t>
            </a:r>
            <a:r>
              <a:rPr kumimoji="0" lang="ja-JP" alt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国でのロケマネジメント</a:t>
            </a:r>
            <a:endParaRPr kumimoji="0" lang="ja-JP" altLang="en-US" sz="1050" kern="1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64" name="Text Box 41"/>
          <p:cNvSpPr txBox="1">
            <a:spLocks noChangeArrowheads="1"/>
          </p:cNvSpPr>
          <p:nvPr/>
        </p:nvSpPr>
        <p:spPr bwMode="auto">
          <a:xfrm>
            <a:off x="2325688" y="2974975"/>
            <a:ext cx="1979612" cy="171450"/>
          </a:xfrm>
          <a:prstGeom prst="rect">
            <a:avLst/>
          </a:prstGeom>
          <a:noFill/>
          <a:ln>
            <a:noFill/>
          </a:ln>
          <a:extLst/>
        </p:spPr>
        <p:txBody>
          <a:bodyPr lIns="74295" tIns="8890" rIns="74295" bIns="8890" upright="1"/>
          <a:lstStyle/>
          <a:p>
            <a:pPr algn="just" eaLnBrk="1" fontAlgn="auto" hangingPunct="1">
              <a:lnSpc>
                <a:spcPts val="12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ja-JP" alt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              </a:t>
            </a:r>
            <a:r>
              <a:rPr kumimoji="0" 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○○</a:t>
            </a:r>
            <a:r>
              <a:rPr kumimoji="0" lang="ja-JP" alt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国内の</a:t>
            </a:r>
            <a:r>
              <a:rPr kumimoji="0" 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EC</a:t>
            </a:r>
            <a:r>
              <a:rPr kumimoji="0" lang="ja-JP" alt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サイト運営</a:t>
            </a:r>
            <a:endParaRPr kumimoji="0" lang="ja-JP" altLang="en-US" sz="1050" kern="1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65" name="Text Box 36"/>
          <p:cNvSpPr txBox="1">
            <a:spLocks noChangeArrowheads="1"/>
          </p:cNvSpPr>
          <p:nvPr/>
        </p:nvSpPr>
        <p:spPr bwMode="auto">
          <a:xfrm>
            <a:off x="1325563" y="3535363"/>
            <a:ext cx="765175" cy="153987"/>
          </a:xfrm>
          <a:prstGeom prst="rect">
            <a:avLst/>
          </a:prstGeom>
          <a:noFill/>
          <a:ln>
            <a:noFill/>
          </a:ln>
          <a:extLst/>
        </p:spPr>
        <p:txBody>
          <a:bodyPr wrap="none" lIns="74295" tIns="8890" rIns="74295" bIns="8890" upright="1">
            <a:spAutoFit/>
          </a:bodyPr>
          <a:lstStyle/>
          <a:p>
            <a:pPr algn="just" eaLnBrk="1" fontAlgn="auto" hangingPunct="1">
              <a:lnSpc>
                <a:spcPts val="12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ja-JP" altLang="en-US" sz="800" kern="100" dirty="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映像製作協力</a:t>
            </a:r>
            <a:endParaRPr kumimoji="0" lang="ja-JP" altLang="en-US" sz="1050" kern="100" dirty="0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66" name="Text Box 20"/>
          <p:cNvSpPr txBox="1">
            <a:spLocks noChangeArrowheads="1"/>
          </p:cNvSpPr>
          <p:nvPr/>
        </p:nvSpPr>
        <p:spPr bwMode="auto">
          <a:xfrm>
            <a:off x="1374775" y="4037013"/>
            <a:ext cx="782638" cy="153987"/>
          </a:xfrm>
          <a:prstGeom prst="rect">
            <a:avLst/>
          </a:prstGeom>
          <a:noFill/>
          <a:ln>
            <a:noFill/>
          </a:ln>
          <a:extLst/>
        </p:spPr>
        <p:txBody>
          <a:bodyPr wrap="none" lIns="74295" tIns="8890" rIns="74295" bIns="8890" upright="1">
            <a:spAutoFit/>
          </a:bodyPr>
          <a:lstStyle/>
          <a:p>
            <a:pPr algn="just" eaLnBrk="1" fontAlgn="auto" hangingPunct="1">
              <a:lnSpc>
                <a:spcPts val="12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ja-JP" alt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関連グッズ製作</a:t>
            </a:r>
            <a:endParaRPr kumimoji="0" lang="ja-JP" altLang="en-US" sz="1050" kern="1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69" name="Text Box 26"/>
          <p:cNvSpPr txBox="1">
            <a:spLocks noChangeArrowheads="1"/>
          </p:cNvSpPr>
          <p:nvPr/>
        </p:nvSpPr>
        <p:spPr bwMode="auto">
          <a:xfrm>
            <a:off x="1069975" y="4603750"/>
            <a:ext cx="663575" cy="153988"/>
          </a:xfrm>
          <a:prstGeom prst="rect">
            <a:avLst/>
          </a:prstGeom>
          <a:noFill/>
          <a:ln>
            <a:noFill/>
          </a:ln>
          <a:extLst/>
        </p:spPr>
        <p:txBody>
          <a:bodyPr wrap="none" lIns="74295" tIns="8890" rIns="74295" bIns="8890" upright="1">
            <a:spAutoFit/>
          </a:bodyPr>
          <a:lstStyle/>
          <a:p>
            <a:pPr algn="just" eaLnBrk="1" fontAlgn="auto" hangingPunct="1">
              <a:lnSpc>
                <a:spcPts val="12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ja-JP" altLang="en-US" sz="800" kern="100" dirty="0">
                <a:solidFill>
                  <a:sysClr val="windowText" lastClr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連携自治体</a:t>
            </a:r>
            <a:endParaRPr kumimoji="0" lang="ja-JP" altLang="en-US" sz="1050" kern="1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  <p:sp>
        <p:nvSpPr>
          <p:cNvPr id="4210" name="正方形/長方形 6"/>
          <p:cNvSpPr>
            <a:spLocks noChangeArrowheads="1"/>
          </p:cNvSpPr>
          <p:nvPr/>
        </p:nvSpPr>
        <p:spPr bwMode="auto">
          <a:xfrm>
            <a:off x="174625" y="1391709"/>
            <a:ext cx="954088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kumimoji="1" sz="2800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 sz="2400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 sz="2000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 kumimoji="1">
                <a:solidFill>
                  <a:schemeClr val="tx1"/>
                </a:solidFill>
                <a:latin typeface="Meiryo UI" pitchFamily="50" charset="-128"/>
                <a:ea typeface="Meiryo UI" pitchFamily="50" charset="-128"/>
                <a:cs typeface="Meiryo UI" pitchFamily="50" charset="-128"/>
              </a:defRPr>
            </a:lvl9pPr>
          </a:lstStyle>
          <a:p>
            <a:pPr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ja-JP" altLang="en-US" sz="1200" dirty="0"/>
              <a:t>＜記入例＞</a:t>
            </a:r>
          </a:p>
        </p:txBody>
      </p:sp>
      <p:sp>
        <p:nvSpPr>
          <p:cNvPr id="2" name="正方形/長方形 1"/>
          <p:cNvSpPr/>
          <p:nvPr/>
        </p:nvSpPr>
        <p:spPr>
          <a:xfrm>
            <a:off x="2763838" y="1893888"/>
            <a:ext cx="1512887" cy="1671637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89</Words>
  <Application>Microsoft Office PowerPoint</Application>
  <PresentationFormat>画面に合わせる (4:3)</PresentationFormat>
  <Paragraphs>30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2015-08-07T12:03:12Z</dcterms:created>
  <dcterms:modified xsi:type="dcterms:W3CDTF">2016-12-21T04:32:40Z</dcterms:modified>
</cp:coreProperties>
</file>

<file path=docProps/thumbnail.jpeg>
</file>